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3"/>
  </p:notesMasterIdLst>
  <p:sldIdLst>
    <p:sldId id="256" r:id="rId2"/>
    <p:sldId id="257" r:id="rId3"/>
    <p:sldId id="259" r:id="rId4"/>
    <p:sldId id="258" r:id="rId5"/>
    <p:sldId id="262" r:id="rId6"/>
    <p:sldId id="263" r:id="rId7"/>
    <p:sldId id="264" r:id="rId8"/>
    <p:sldId id="265" r:id="rId9"/>
    <p:sldId id="266" r:id="rId10"/>
    <p:sldId id="267" r:id="rId11"/>
    <p:sldId id="260"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BFF"/>
    <a:srgbClr val="F56DFF"/>
    <a:srgbClr val="AC9160"/>
    <a:srgbClr val="A97263"/>
    <a:srgbClr val="5EEC3C"/>
    <a:srgbClr val="A40062"/>
    <a:srgbClr val="9EFF29"/>
    <a:srgbClr val="A4660C"/>
    <a:srgbClr val="952F69"/>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180" y="504"/>
      </p:cViewPr>
      <p:guideLst>
        <p:guide orient="horz" pos="1620"/>
        <p:guide pos="2878"/>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189134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7864" y="1555955"/>
            <a:ext cx="7989723" cy="1644446"/>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99330" y="3576493"/>
            <a:ext cx="7975483" cy="685791"/>
          </a:xfrm>
        </p:spPr>
        <p:txBody>
          <a:bodyPr>
            <a:normAutofit/>
          </a:bodyPr>
          <a:lstStyle>
            <a:lvl1pPr marL="0" indent="0" algn="r">
              <a:buNone/>
              <a:defRPr sz="2800" b="0" i="0">
                <a:solidFill>
                  <a:srgbClr val="F89B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t>‹#›</a:t>
            </a:fld>
            <a:endParaRPr lang="en-US"/>
          </a:p>
        </p:txBody>
      </p:sp>
      <p:pic>
        <p:nvPicPr>
          <p:cNvPr id="7" name="Picture 6" descr="E:\websites\free-power-point-templates\2012\logos.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590" y="349696"/>
            <a:ext cx="8246070" cy="763526"/>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26843" y="1415845"/>
            <a:ext cx="8246070" cy="3122012"/>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39065" y="450782"/>
            <a:ext cx="5847733" cy="725349"/>
          </a:xfrm>
        </p:spPr>
        <p:txBody>
          <a:bodyPr>
            <a:normAutofit/>
          </a:bodyPr>
          <a:lstStyle>
            <a:lvl1pPr algn="l">
              <a:defRPr sz="3600">
                <a:solidFill>
                  <a:srgbClr val="F89B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839065" y="1214307"/>
            <a:ext cx="5847733"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1" y="404378"/>
            <a:ext cx="809336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96535"/>
            <a:ext cx="4040188" cy="479822"/>
          </a:xfrm>
        </p:spPr>
        <p:txBody>
          <a:bodyPr anchor="b"/>
          <a:lstStyle>
            <a:lvl1pPr marL="0" indent="0" algn="ctr">
              <a:buNone/>
              <a:defRPr sz="2400" b="1">
                <a:solidFill>
                  <a:srgbClr val="F89B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68932"/>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96535"/>
            <a:ext cx="4041775" cy="479822"/>
          </a:xfrm>
        </p:spPr>
        <p:txBody>
          <a:bodyPr anchor="b"/>
          <a:lstStyle>
            <a:lvl1pPr marL="0" indent="0" algn="ctr">
              <a:buNone/>
              <a:defRPr sz="2400" b="1">
                <a:solidFill>
                  <a:srgbClr val="F89B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68932"/>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t>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t>‹#›</a:t>
            </a:fld>
            <a:endParaRPr lang="en-US"/>
          </a:p>
        </p:txBody>
      </p:sp>
      <p:sp>
        <p:nvSpPr>
          <p:cNvPr id="7" name="TextBox 6"/>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290" y="930215"/>
            <a:ext cx="8203575" cy="1364225"/>
          </a:xfrm>
        </p:spPr>
        <p:txBody>
          <a:bodyPr>
            <a:normAutofit/>
          </a:bodyPr>
          <a:lstStyle/>
          <a:p>
            <a:r>
              <a:rPr lang="sr-Cyrl-RS" altLang="en-US" sz="4800" dirty="0"/>
              <a:t>ШТА ЈЕ СЕКСТИНГ?</a:t>
            </a:r>
            <a:r>
              <a:rPr lang="en-US" sz="4800" dirty="0"/>
              <a:t> </a:t>
            </a:r>
            <a:r>
              <a:rPr lang="en-US" sz="4800" dirty="0" smtClean="0"/>
              <a:t/>
            </a:r>
            <a:br>
              <a:rPr lang="en-US" sz="4800" dirty="0" smtClean="0"/>
            </a:br>
            <a:r>
              <a:rPr lang="sr-Cyrl-RS" altLang="en-US" sz="2000" dirty="0" smtClean="0"/>
              <a:t>Сексуално насиље на интернету</a:t>
            </a:r>
          </a:p>
        </p:txBody>
      </p:sp>
      <p:sp>
        <p:nvSpPr>
          <p:cNvPr id="3" name="Subtitle 2"/>
          <p:cNvSpPr>
            <a:spLocks noGrp="1"/>
          </p:cNvSpPr>
          <p:nvPr>
            <p:ph type="subTitle" idx="1"/>
          </p:nvPr>
        </p:nvSpPr>
        <p:spPr>
          <a:xfrm>
            <a:off x="4642485" y="4269105"/>
            <a:ext cx="3767455" cy="763270"/>
          </a:xfrm>
        </p:spPr>
        <p:txBody>
          <a:bodyPr>
            <a:noAutofit/>
          </a:bodyPr>
          <a:lstStyle/>
          <a:p>
            <a:pPr algn="l"/>
            <a:r>
              <a:rPr lang="sr-Cyrl-RS" altLang="en-US" sz="1600" b="1" dirty="0">
                <a:solidFill>
                  <a:schemeClr val="bg1"/>
                </a:solidFill>
                <a:effectLst>
                  <a:outerShdw blurRad="38100" dist="38100" dir="2700000" algn="tl">
                    <a:srgbClr val="000000">
                      <a:alpha val="43137"/>
                    </a:srgbClr>
                  </a:outerShdw>
                </a:effectLst>
              </a:rPr>
              <a:t>Глођевић Милица</a:t>
            </a:r>
          </a:p>
          <a:p>
            <a:pPr algn="l"/>
            <a:r>
              <a:rPr lang="sr-Cyrl-RS" altLang="en-US" sz="1600" b="1" dirty="0">
                <a:solidFill>
                  <a:schemeClr val="bg1"/>
                </a:solidFill>
                <a:effectLst>
                  <a:outerShdw blurRad="38100" dist="38100" dir="2700000" algn="tl">
                    <a:srgbClr val="000000">
                      <a:alpha val="43137"/>
                    </a:srgbClr>
                  </a:outerShdw>
                </a:effectLst>
              </a:rPr>
              <a:t>Ивковић Алксандар</a:t>
            </a:r>
          </a:p>
          <a:p>
            <a:pPr algn="l"/>
            <a:r>
              <a:rPr lang="sr-Cyrl-RS" altLang="en-US" sz="1600" b="1" dirty="0">
                <a:solidFill>
                  <a:schemeClr val="bg1"/>
                </a:solidFill>
                <a:effectLst>
                  <a:outerShdw blurRad="38100" dist="38100" dir="2700000" algn="tl">
                    <a:srgbClr val="000000">
                      <a:alpha val="43137"/>
                    </a:srgbClr>
                  </a:outerShdw>
                </a:effectLst>
              </a:rPr>
              <a:t>Миленковић Невена        одељење: Е42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dirty="0" smtClean="0"/>
              <a:t>Напомена: поједине информације добијене су из личног записника ученице Миленковић Невене која је била на обуци </a:t>
            </a:r>
            <a:r>
              <a:rPr lang="en-US" dirty="0"/>
              <a:t> </a:t>
            </a:r>
            <a:r>
              <a:rPr lang="en-US" dirty="0" smtClean="0"/>
              <a:t>JAZAS-a</a:t>
            </a:r>
            <a:r>
              <a:rPr lang="sr-Cyrl-RS" dirty="0" smtClean="0"/>
              <a:t> за вршњачког модератора а бројке су добијене приликом анкетирања у граду Пожаревцу 2019. год. </a:t>
            </a:r>
            <a:r>
              <a:rPr lang="sr-Cyrl-RS" smtClean="0"/>
              <a:t>у </a:t>
            </a:r>
            <a:r>
              <a:rPr lang="sr-Cyrl-RS" dirty="0" smtClean="0"/>
              <a:t>оквиру радио емисије Млади имају реч.</a:t>
            </a:r>
            <a:endParaRPr lang="en-US" dirty="0"/>
          </a:p>
        </p:txBody>
      </p:sp>
    </p:spTree>
    <p:extLst>
      <p:ext uri="{BB962C8B-B14F-4D97-AF65-F5344CB8AC3E}">
        <p14:creationId xmlns:p14="http://schemas.microsoft.com/office/powerpoint/2010/main" val="189778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4485" y="2266315"/>
            <a:ext cx="8682355" cy="1466215"/>
          </a:xfrm>
        </p:spPr>
        <p:txBody>
          <a:bodyPr>
            <a:noAutofit/>
          </a:bodyPr>
          <a:lstStyle/>
          <a:p>
            <a:pPr algn="ctr"/>
            <a:r>
              <a:rPr lang="sr-Cyrl-RS" altLang="en-US" sz="5400" b="1">
                <a:solidFill>
                  <a:schemeClr val="bg1"/>
                </a:solidFill>
                <a:effectLst>
                  <a:outerShdw blurRad="38100" dist="38100" dir="2700000" algn="tl">
                    <a:srgbClr val="000000">
                      <a:alpha val="43137"/>
                    </a:srgbClr>
                  </a:outerShdw>
                </a:effectLst>
              </a:rPr>
              <a:t>ХВАЛА ВАМ НА ПАЖЊИ!</a:t>
            </a:r>
          </a:p>
        </p:txBody>
      </p:sp>
      <p:pic>
        <p:nvPicPr>
          <p:cNvPr id="9" name="Content Placeholder 8" descr="stopnasilju"/>
          <p:cNvPicPr>
            <a:picLocks noGrp="1" noChangeAspect="1"/>
          </p:cNvPicPr>
          <p:nvPr>
            <p:ph idx="1"/>
          </p:nvPr>
        </p:nvPicPr>
        <p:blipFill>
          <a:blip r:embed="rId3"/>
          <a:stretch>
            <a:fillRect/>
          </a:stretch>
        </p:blipFill>
        <p:spPr>
          <a:xfrm>
            <a:off x="-15875" y="-13970"/>
            <a:ext cx="9175750" cy="51790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3535" y="379730"/>
            <a:ext cx="4687570" cy="763270"/>
          </a:xfrm>
        </p:spPr>
        <p:txBody>
          <a:bodyPr>
            <a:normAutofit/>
          </a:bodyPr>
          <a:lstStyle/>
          <a:p>
            <a:r>
              <a:rPr lang="sr-Cyrl-RS" altLang="en-US" b="1" dirty="0"/>
              <a:t>ДИГИТАЛНО НАСИЉЕ</a:t>
            </a:r>
          </a:p>
        </p:txBody>
      </p:sp>
      <p:sp>
        <p:nvSpPr>
          <p:cNvPr id="3" name="Content Placeholder 2"/>
          <p:cNvSpPr>
            <a:spLocks noGrp="1"/>
          </p:cNvSpPr>
          <p:nvPr>
            <p:ph idx="1"/>
          </p:nvPr>
        </p:nvSpPr>
        <p:spPr>
          <a:xfrm>
            <a:off x="449068" y="1646350"/>
            <a:ext cx="8246070" cy="3122012"/>
          </a:xfrm>
        </p:spPr>
        <p:txBody>
          <a:bodyPr>
            <a:normAutofit fontScale="90000" lnSpcReduction="20000"/>
          </a:bodyPr>
          <a:lstStyle/>
          <a:p>
            <a:r>
              <a:rPr lang="sr-Cyrl-RS" altLang="en-US"/>
              <a:t>Много је опасније од физичког насиља, јер често се не зна са ким уствари жртва има посла.</a:t>
            </a:r>
          </a:p>
          <a:p>
            <a:pPr marL="0" indent="0">
              <a:buNone/>
            </a:pPr>
            <a:endParaRPr lang="en-US"/>
          </a:p>
          <a:p>
            <a:r>
              <a:rPr lang="sr-Cyrl-RS" altLang="en-US"/>
              <a:t>Информације се много брже шире, било да су у виду фотографије, видеа или поруке.</a:t>
            </a:r>
          </a:p>
          <a:p>
            <a:pPr marL="0" indent="0">
              <a:buNone/>
            </a:pPr>
            <a:endParaRPr lang="en-US"/>
          </a:p>
          <a:p>
            <a:r>
              <a:rPr lang="sr-Cyrl-RS" altLang="en-US"/>
              <a:t>“Писана реч остаје”, те тако жртва може сваки пут наново да трпи насиље.</a:t>
            </a:r>
            <a:endParaRPr lang="en-US"/>
          </a:p>
          <a:p>
            <a:endParaRPr lang="en-US"/>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99560" y="151765"/>
            <a:ext cx="4406900" cy="867410"/>
          </a:xfrm>
        </p:spPr>
        <p:txBody>
          <a:bodyPr>
            <a:normAutofit/>
          </a:bodyPr>
          <a:lstStyle/>
          <a:p>
            <a:r>
              <a:rPr lang="sr-Cyrl-RS" altLang="en-US" b="1">
                <a:solidFill>
                  <a:schemeClr val="bg1"/>
                </a:solidFill>
              </a:rPr>
              <a:t>ШТА ЈЕ СЕКСТИНГ?</a:t>
            </a:r>
            <a:endParaRPr lang="sr-Cyrl-RS" altLang="en-US" b="1" dirty="0">
              <a:solidFill>
                <a:schemeClr val="bg1"/>
              </a:solidFill>
            </a:endParaRPr>
          </a:p>
        </p:txBody>
      </p:sp>
      <p:sp>
        <p:nvSpPr>
          <p:cNvPr id="5" name="Content Placeholder 4"/>
          <p:cNvSpPr>
            <a:spLocks noGrp="1"/>
          </p:cNvSpPr>
          <p:nvPr>
            <p:ph idx="1"/>
          </p:nvPr>
        </p:nvSpPr>
        <p:spPr>
          <a:xfrm>
            <a:off x="2282825" y="1219835"/>
            <a:ext cx="6699250" cy="3510915"/>
          </a:xfrm>
        </p:spPr>
        <p:txBody>
          <a:bodyPr>
            <a:normAutofit fontScale="90000" lnSpcReduction="10000"/>
          </a:bodyPr>
          <a:lstStyle/>
          <a:p>
            <a:r>
              <a:rPr lang="sr-Cyrl-RS" altLang="en-US" sz="2400" dirty="0"/>
              <a:t>Жаргонска реч</a:t>
            </a:r>
            <a:r>
              <a:rPr lang="en-US" sz="2400" dirty="0"/>
              <a:t> за слање или објављивање голих или полуголих фотографија или видео записа</a:t>
            </a:r>
            <a:r>
              <a:rPr lang="sr-Cyrl-RS" altLang="en-US" sz="2400" dirty="0"/>
              <a:t>.</a:t>
            </a:r>
          </a:p>
          <a:p>
            <a:endParaRPr lang="sr-Cyrl-RS" altLang="en-US" sz="2400" dirty="0"/>
          </a:p>
          <a:p>
            <a:endParaRPr lang="sr-Cyrl-RS" altLang="en-US" sz="2400" dirty="0"/>
          </a:p>
          <a:p>
            <a:r>
              <a:rPr lang="sr-Cyrl-RS" altLang="en-US" sz="2400" dirty="0"/>
              <a:t>Секстинг је дигитално насиље које има сексуалне назнаке.</a:t>
            </a:r>
          </a:p>
          <a:p>
            <a:endParaRPr lang="sr-Cyrl-RS" altLang="en-US" sz="2400" dirty="0"/>
          </a:p>
          <a:p>
            <a:r>
              <a:rPr lang="sr-Cyrl-RS" altLang="en-US" sz="2400" dirty="0"/>
              <a:t>Постоје две врсте секстинга, сексуално узнемиравање и секстинг као последица беса или освете.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sr-Cyrl-RS" altLang="en-US" b="1"/>
              <a:t>КО СУ ЖРТВЕ СЕКСТИНГА?</a:t>
            </a:r>
            <a:endParaRPr lang="sr-Cyrl-RS" altLang="en-US" b="1" dirty="0"/>
          </a:p>
        </p:txBody>
      </p:sp>
      <p:sp>
        <p:nvSpPr>
          <p:cNvPr id="12" name="Content Placeholder 11"/>
          <p:cNvSpPr>
            <a:spLocks noGrp="1"/>
          </p:cNvSpPr>
          <p:nvPr>
            <p:ph idx="1"/>
          </p:nvPr>
        </p:nvSpPr>
        <p:spPr>
          <a:xfrm>
            <a:off x="441448" y="1593010"/>
            <a:ext cx="8246070" cy="3122012"/>
          </a:xfrm>
        </p:spPr>
        <p:txBody>
          <a:bodyPr>
            <a:normAutofit/>
          </a:bodyPr>
          <a:lstStyle/>
          <a:p>
            <a:r>
              <a:rPr lang="sr-Cyrl-RS" altLang="en-US"/>
              <a:t>Најчешће су то млади, тинејџери.</a:t>
            </a:r>
          </a:p>
          <a:p>
            <a:r>
              <a:rPr lang="sr-Cyrl-RS" altLang="en-US"/>
              <a:t>Жене неретко бивају жртве секстинга.</a:t>
            </a:r>
          </a:p>
          <a:p>
            <a:endParaRPr lang="sr-Cyrl-RS" altLang="en-US"/>
          </a:p>
          <a:p>
            <a:pPr marL="0" indent="0">
              <a:buNone/>
            </a:pPr>
            <a:endParaRPr lang="sr-Cyrl-RS" altLang="en-US"/>
          </a:p>
          <a:p>
            <a:pPr marL="0" indent="0" algn="ctr">
              <a:buNone/>
            </a:pPr>
            <a:r>
              <a:rPr lang="sr-Cyrl-RS" altLang="en-US" sz="4000" b="1">
                <a:effectLst>
                  <a:outerShdw blurRad="38100" dist="38100" dir="2700000" algn="tl">
                    <a:srgbClr val="000000">
                      <a:alpha val="43137"/>
                    </a:srgbClr>
                  </a:outerShdw>
                </a:effectLst>
              </a:rPr>
              <a:t>СВАКО МОЖЕ БИТИ ЖРТВА!</a:t>
            </a:r>
          </a:p>
          <a:p>
            <a:endParaRPr lang="sr-Cyrl-RS" altLang="en-US" sz="4000" b="1">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885" y="357505"/>
            <a:ext cx="7626350" cy="763270"/>
          </a:xfrm>
        </p:spPr>
        <p:txBody>
          <a:bodyPr/>
          <a:lstStyle/>
          <a:p>
            <a:r>
              <a:rPr lang="sr-Cyrl-RS" altLang="en-US" b="1"/>
              <a:t>РАЗЛОЗИ СЕКСТИНГА:</a:t>
            </a:r>
          </a:p>
        </p:txBody>
      </p:sp>
      <p:sp>
        <p:nvSpPr>
          <p:cNvPr id="3" name="Content Placeholder 2"/>
          <p:cNvSpPr>
            <a:spLocks noGrp="1"/>
          </p:cNvSpPr>
          <p:nvPr>
            <p:ph idx="1"/>
          </p:nvPr>
        </p:nvSpPr>
        <p:spPr>
          <a:xfrm>
            <a:off x="449068" y="1639365"/>
            <a:ext cx="8246070" cy="3122012"/>
          </a:xfrm>
        </p:spPr>
        <p:txBody>
          <a:bodyPr>
            <a:noAutofit/>
          </a:bodyPr>
          <a:lstStyle/>
          <a:p>
            <a:pPr marL="0" indent="0" algn="ctr">
              <a:buNone/>
            </a:pPr>
            <a:r>
              <a:rPr lang="en-US" sz="2000" b="1"/>
              <a:t>Много је разлога зашто млади желе </a:t>
            </a:r>
            <a:r>
              <a:rPr lang="sr-Cyrl-RS" altLang="en-US" sz="2000" b="1"/>
              <a:t>да се</a:t>
            </a:r>
            <a:r>
              <a:rPr lang="en-US" sz="2000" b="1"/>
              <a:t> сликају на овај начин или зашто желе да пишу и шаљу некоме текстуалну поруку са експлицитним сексуалним садржајем. </a:t>
            </a:r>
          </a:p>
          <a:p>
            <a:pPr marL="0" indent="0" algn="ctr">
              <a:buNone/>
            </a:pPr>
            <a:endParaRPr lang="en-US" sz="2000"/>
          </a:p>
          <a:p>
            <a:pPr marL="0" indent="0" algn="ctr">
              <a:buNone/>
            </a:pPr>
            <a:r>
              <a:rPr lang="en-US" sz="2000" b="1"/>
              <a:t>Понекад се ту ради о две младе особе које су у интимној вези које због тога овим путем желе да продубе осећај међусобних интимности или да докажу своју љубав и посвећеност једног другог, али секстинг исто тако подразумева случајеве када једна особа настоји да започне однос са неком особом или када неко једноставно жели да направи важан или тражи начин да се забави.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4335" y="458470"/>
            <a:ext cx="6322695" cy="763270"/>
          </a:xfrm>
        </p:spPr>
        <p:txBody>
          <a:bodyPr>
            <a:normAutofit fontScale="90000"/>
          </a:bodyPr>
          <a:lstStyle/>
          <a:p>
            <a:pPr algn="ctr"/>
            <a:r>
              <a:rPr lang="sr-Cyrl-RS" altLang="en-US" b="1">
                <a:sym typeface="+mn-ea"/>
              </a:rPr>
              <a:t>КОЈИ СУ РАЗЛОЗИ СЕКСТИНГА?</a:t>
            </a:r>
            <a:br>
              <a:rPr lang="sr-Cyrl-RS" altLang="en-US" b="1">
                <a:sym typeface="+mn-ea"/>
              </a:rPr>
            </a:br>
            <a:r>
              <a:rPr lang="sr-Cyrl-RS" altLang="en-US" b="1"/>
              <a:t>(код младих испитаника)</a:t>
            </a:r>
          </a:p>
        </p:txBody>
      </p:sp>
      <p:sp>
        <p:nvSpPr>
          <p:cNvPr id="3" name="Content Placeholder 2"/>
          <p:cNvSpPr>
            <a:spLocks noGrp="1"/>
          </p:cNvSpPr>
          <p:nvPr>
            <p:ph idx="1"/>
          </p:nvPr>
        </p:nvSpPr>
        <p:spPr>
          <a:xfrm>
            <a:off x="405253" y="1646350"/>
            <a:ext cx="8246070" cy="3122012"/>
          </a:xfrm>
        </p:spPr>
        <p:txBody>
          <a:bodyPr/>
          <a:lstStyle/>
          <a:p>
            <a:r>
              <a:rPr lang="sr-Cyrl-RS" altLang="en-US"/>
              <a:t>82,2 % је рекло да скрене пажњу на себе.</a:t>
            </a:r>
          </a:p>
          <a:p>
            <a:r>
              <a:rPr lang="sr-Cyrl-RS" altLang="en-US"/>
              <a:t>66,3 % је рекло да је секстинг кул.</a:t>
            </a:r>
          </a:p>
          <a:p>
            <a:r>
              <a:rPr lang="sr-Cyrl-RS" altLang="en-US"/>
              <a:t>59,4 % је рекло да би били попут популарних личности из свог окружења.</a:t>
            </a:r>
          </a:p>
          <a:p>
            <a:r>
              <a:rPr lang="sr-Cyrl-RS" altLang="en-US"/>
              <a:t>54,8 % је рекло да би нашли партнера/партнерку.</a:t>
            </a:r>
          </a:p>
          <a:p>
            <a:r>
              <a:rPr lang="sr-Cyrl-RS" altLang="en-US"/>
              <a:t>16,9 % је сектинг означило као опасност и насиље.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320" y="355600"/>
            <a:ext cx="6856095" cy="742950"/>
          </a:xfrm>
        </p:spPr>
        <p:txBody>
          <a:bodyPr>
            <a:normAutofit/>
          </a:bodyPr>
          <a:lstStyle/>
          <a:p>
            <a:r>
              <a:rPr lang="sr-Cyrl-RS" altLang="en-US" b="1"/>
              <a:t>ПОСЛЕДИЦЕ СЕКСТИНГА:</a:t>
            </a:r>
          </a:p>
        </p:txBody>
      </p:sp>
      <p:sp>
        <p:nvSpPr>
          <p:cNvPr id="3" name="Content Placeholder 2"/>
          <p:cNvSpPr>
            <a:spLocks noGrp="1"/>
          </p:cNvSpPr>
          <p:nvPr>
            <p:ph idx="1"/>
          </p:nvPr>
        </p:nvSpPr>
        <p:spPr>
          <a:xfrm>
            <a:off x="535428" y="1653335"/>
            <a:ext cx="8246070" cy="3122012"/>
          </a:xfrm>
        </p:spPr>
        <p:txBody>
          <a:bodyPr>
            <a:noAutofit/>
          </a:bodyPr>
          <a:lstStyle/>
          <a:p>
            <a:pPr marL="0" indent="0" algn="ctr">
              <a:buNone/>
            </a:pPr>
            <a:r>
              <a:rPr lang="en-US" sz="1800" b="1"/>
              <a:t>Иако је слање порука или слика са сексуално експлицитним садржајем већ довољно велик проблем, сектинг је друштвено опасна појава јер се материјал који чини садржај сектинга може лако послати великом броју корисника, а особа која је креирала садржај ни на који начин не може да контролише. </a:t>
            </a:r>
          </a:p>
          <a:p>
            <a:pPr marL="0" indent="0" algn="ctr">
              <a:buNone/>
            </a:pPr>
            <a:endParaRPr lang="en-US" sz="1800" b="1"/>
          </a:p>
          <a:p>
            <a:pPr marL="0" indent="0" algn="ctr">
              <a:buNone/>
            </a:pPr>
            <a:r>
              <a:rPr lang="en-US" sz="1800" b="1"/>
              <a:t>Слање порука наведеног садржаја може у одређеним случајевима произвести тренутне последице, најчешће међу људима из исте школе, али и озбиљније последице које постају очигледне касније у животу, попут (не) могућности уписа у одабрану високошколску установу или факултета, или (нема) могућност запослења ако се догоди да наведени садржај дође до комисија за регистрацију или потенцијалног послодавца.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585" y="205740"/>
            <a:ext cx="4939030" cy="993775"/>
          </a:xfrm>
        </p:spPr>
        <p:txBody>
          <a:bodyPr>
            <a:normAutofit fontScale="90000"/>
          </a:bodyPr>
          <a:lstStyle/>
          <a:p>
            <a:pPr algn="ctr"/>
            <a:r>
              <a:rPr lang="sr-Cyrl-RS" altLang="en-US" sz="3200" b="1"/>
              <a:t>КОЈЕ СУ ПОТЕНЦИЈАЛНЕ</a:t>
            </a:r>
            <a:br>
              <a:rPr lang="sr-Cyrl-RS" altLang="en-US" sz="3200" b="1"/>
            </a:br>
            <a:r>
              <a:rPr lang="sr-Cyrl-RS" altLang="en-US" sz="3200" b="1"/>
              <a:t>ПОСЛЕДИЦЕ СЕКСТИНГА?</a:t>
            </a:r>
          </a:p>
        </p:txBody>
      </p:sp>
      <p:sp>
        <p:nvSpPr>
          <p:cNvPr id="3" name="Content Placeholder 2"/>
          <p:cNvSpPr>
            <a:spLocks noGrp="1"/>
          </p:cNvSpPr>
          <p:nvPr>
            <p:ph idx="1"/>
          </p:nvPr>
        </p:nvSpPr>
        <p:spPr>
          <a:xfrm>
            <a:off x="449068" y="1639365"/>
            <a:ext cx="8246070" cy="3122012"/>
          </a:xfrm>
        </p:spPr>
        <p:txBody>
          <a:bodyPr>
            <a:normAutofit fontScale="90000" lnSpcReduction="20000"/>
          </a:bodyPr>
          <a:lstStyle/>
          <a:p>
            <a:r>
              <a:rPr lang="en-US"/>
              <a:t>Будуће запослење и</a:t>
            </a:r>
            <a:r>
              <a:rPr lang="sr-Cyrl-RS" altLang="en-US"/>
              <a:t>ли</a:t>
            </a:r>
            <a:r>
              <a:rPr lang="en-US"/>
              <a:t> пријем на факултет могу бити угрожени</a:t>
            </a:r>
            <a:r>
              <a:rPr lang="sr-Cyrl-RS" altLang="en-US"/>
              <a:t>.</a:t>
            </a:r>
          </a:p>
          <a:p>
            <a:endParaRPr lang="sr-Cyrl-RS" altLang="en-US"/>
          </a:p>
          <a:p>
            <a:r>
              <a:rPr lang="sr-Cyrl-RS" altLang="en-US"/>
              <a:t>Проблеми у вези са менталним здрављем.</a:t>
            </a:r>
          </a:p>
          <a:p>
            <a:pPr marL="0" indent="0">
              <a:buNone/>
            </a:pPr>
            <a:endParaRPr lang="sr-Cyrl-RS" altLang="en-US"/>
          </a:p>
          <a:p>
            <a:r>
              <a:rPr lang="sr-Cyrl-RS" altLang="en-US"/>
              <a:t>Суицидне мисли.</a:t>
            </a:r>
          </a:p>
          <a:p>
            <a:pPr marL="0" indent="0">
              <a:buNone/>
            </a:pPr>
            <a:endParaRPr lang="sr-Cyrl-RS" altLang="en-US"/>
          </a:p>
          <a:p>
            <a:r>
              <a:rPr lang="sr-Cyrl-RS" altLang="en-US"/>
              <a:t>Проблеми са партнером и друштвом.</a:t>
            </a:r>
          </a:p>
          <a:p>
            <a:pPr marL="0" indent="0">
              <a:buNone/>
            </a:pPr>
            <a:endParaRPr lang="sr-Cyrl-RS" altLang="en-US"/>
          </a:p>
          <a:p>
            <a:endParaRPr lang="sr-Cyrl-R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068" y="1550465"/>
            <a:ext cx="8246070" cy="3122012"/>
          </a:xfrm>
        </p:spPr>
        <p:txBody>
          <a:bodyPr>
            <a:normAutofit fontScale="97500" lnSpcReduction="10000"/>
          </a:bodyPr>
          <a:lstStyle/>
          <a:p>
            <a:pPr marL="0" indent="0" algn="ctr">
              <a:buNone/>
            </a:pPr>
            <a:r>
              <a:rPr lang="en-US" b="1">
                <a:effectLst>
                  <a:outerShdw blurRad="38100" dist="38100" dir="2700000" algn="tl">
                    <a:srgbClr val="000000">
                      <a:alpha val="43137"/>
                    </a:srgbClr>
                  </a:outerShdw>
                </a:effectLst>
              </a:rPr>
              <a:t>1</a:t>
            </a:r>
            <a:r>
              <a:rPr lang="sr-Cyrl-RS" altLang="en-US" b="1">
                <a:effectLst>
                  <a:outerShdw blurRad="38100" dist="38100" dir="2700000" algn="tl">
                    <a:srgbClr val="000000">
                      <a:alpha val="43137"/>
                    </a:srgbClr>
                  </a:outerShdw>
                </a:effectLst>
              </a:rPr>
              <a:t>-</a:t>
            </a:r>
            <a:r>
              <a:rPr lang="en-US" b="1">
                <a:effectLst>
                  <a:outerShdw blurRad="38100" dist="38100" dir="2700000" algn="tl">
                    <a:srgbClr val="000000">
                      <a:alpha val="43137"/>
                    </a:srgbClr>
                  </a:outerShdw>
                </a:effectLst>
              </a:rPr>
              <a:t>5 тинејџера је посла</a:t>
            </a:r>
            <a:r>
              <a:rPr lang="sr-Cyrl-RS" altLang="en-US" b="1">
                <a:effectLst>
                  <a:outerShdw blurRad="38100" dist="38100" dir="2700000" algn="tl">
                    <a:srgbClr val="000000">
                      <a:alpha val="43137"/>
                    </a:srgbClr>
                  </a:outerShdw>
                </a:effectLst>
              </a:rPr>
              <a:t>л</a:t>
            </a:r>
            <a:r>
              <a:rPr lang="en-US" b="1">
                <a:effectLst>
                  <a:outerShdw blurRad="38100" dist="38100" dir="2700000" algn="tl">
                    <a:srgbClr val="000000">
                      <a:alpha val="43137"/>
                    </a:srgbClr>
                  </a:outerShdw>
                </a:effectLst>
              </a:rPr>
              <a:t>о своје голе</a:t>
            </a:r>
            <a:r>
              <a:rPr lang="sr-Cyrl-RS" altLang="en-US" b="1">
                <a:effectLst>
                  <a:outerShdw blurRad="38100" dist="38100" dir="2700000" algn="tl">
                    <a:srgbClr val="000000">
                      <a:alpha val="43137"/>
                    </a:srgbClr>
                  </a:outerShdw>
                </a:effectLst>
              </a:rPr>
              <a:t>, </a:t>
            </a:r>
            <a:r>
              <a:rPr lang="en-US" b="1">
                <a:effectLst>
                  <a:outerShdw blurRad="38100" dist="38100" dir="2700000" algn="tl">
                    <a:srgbClr val="000000">
                      <a:alpha val="43137"/>
                    </a:srgbClr>
                  </a:outerShdw>
                </a:effectLst>
              </a:rPr>
              <a:t>полуголе слике или видео записе</a:t>
            </a:r>
            <a:r>
              <a:rPr lang="sr-Cyrl-RS" altLang="en-US" b="1">
                <a:effectLst>
                  <a:outerShdw blurRad="38100" dist="38100" dir="2700000" algn="tl">
                    <a:srgbClr val="000000">
                      <a:alpha val="43137"/>
                    </a:srgbClr>
                  </a:outerShdw>
                </a:effectLst>
              </a:rPr>
              <a:t>,</a:t>
            </a:r>
            <a:endParaRPr lang="en-US" b="1">
              <a:effectLst>
                <a:outerShdw blurRad="38100" dist="38100" dir="2700000" algn="tl">
                  <a:srgbClr val="000000">
                    <a:alpha val="43137"/>
                  </a:srgbClr>
                </a:outerShdw>
              </a:effectLst>
            </a:endParaRPr>
          </a:p>
          <a:p>
            <a:pPr marL="0" indent="0" algn="ctr">
              <a:buNone/>
            </a:pPr>
            <a:r>
              <a:rPr lang="en-US" b="1">
                <a:effectLst>
                  <a:outerShdw blurRad="38100" dist="38100" dir="2700000" algn="tl">
                    <a:srgbClr val="000000">
                      <a:alpha val="43137"/>
                    </a:srgbClr>
                  </a:outerShdw>
                </a:effectLst>
              </a:rPr>
              <a:t>  40 тинејџера </a:t>
            </a:r>
            <a:r>
              <a:rPr lang="sr-Cyrl-RS" altLang="en-US" b="1">
                <a:effectLst>
                  <a:outerShdw blurRad="38100" dist="38100" dir="2700000" algn="tl">
                    <a:srgbClr val="000000">
                      <a:alpha val="43137"/>
                    </a:srgbClr>
                  </a:outerShdw>
                </a:effectLst>
              </a:rPr>
              <a:t>поседују</a:t>
            </a:r>
            <a:r>
              <a:rPr lang="en-US" b="1">
                <a:effectLst>
                  <a:outerShdw blurRad="38100" dist="38100" dir="2700000" algn="tl">
                    <a:srgbClr val="000000">
                      <a:alpha val="43137"/>
                    </a:srgbClr>
                  </a:outerShdw>
                </a:effectLst>
              </a:rPr>
              <a:t> сексуално сугестивн</a:t>
            </a:r>
            <a:r>
              <a:rPr lang="sr-Cyrl-RS" altLang="en-US" b="1">
                <a:effectLst>
                  <a:outerShdw blurRad="38100" dist="38100" dir="2700000" algn="tl">
                    <a:srgbClr val="000000">
                      <a:alpha val="43137"/>
                    </a:srgbClr>
                  </a:outerShdw>
                </a:effectLst>
              </a:rPr>
              <a:t>е</a:t>
            </a:r>
            <a:r>
              <a:rPr lang="en-US" b="1">
                <a:effectLst>
                  <a:outerShdw blurRad="38100" dist="38100" dir="2700000" algn="tl">
                    <a:srgbClr val="000000">
                      <a:alpha val="43137"/>
                    </a:srgbClr>
                  </a:outerShdw>
                </a:effectLst>
              </a:rPr>
              <a:t> порук</a:t>
            </a:r>
            <a:r>
              <a:rPr lang="sr-Cyrl-RS" altLang="en-US" b="1">
                <a:effectLst>
                  <a:outerShdw blurRad="38100" dist="38100" dir="2700000" algn="tl">
                    <a:srgbClr val="000000">
                      <a:alpha val="43137"/>
                    </a:srgbClr>
                  </a:outerShdw>
                </a:effectLst>
              </a:rPr>
              <a:t>е,</a:t>
            </a:r>
            <a:endParaRPr lang="en-US" b="1">
              <a:effectLst>
                <a:outerShdw blurRad="38100" dist="38100" dir="2700000" algn="tl">
                  <a:srgbClr val="000000">
                    <a:alpha val="43137"/>
                  </a:srgbClr>
                </a:outerShdw>
              </a:effectLst>
            </a:endParaRPr>
          </a:p>
          <a:p>
            <a:pPr marL="0" indent="0" algn="ctr">
              <a:buNone/>
            </a:pPr>
            <a:r>
              <a:rPr lang="sr-Cyrl-RS" altLang="en-US" b="1">
                <a:effectLst>
                  <a:outerShdw blurRad="38100" dist="38100" dir="2700000" algn="tl">
                    <a:srgbClr val="000000">
                      <a:alpha val="43137"/>
                    </a:srgbClr>
                  </a:outerShdw>
                </a:effectLst>
              </a:rPr>
              <a:t>138</a:t>
            </a:r>
            <a:r>
              <a:rPr lang="en-US" b="1">
                <a:effectLst>
                  <a:outerShdw blurRad="38100" dist="38100" dir="2700000" algn="tl">
                    <a:srgbClr val="000000">
                      <a:alpha val="43137"/>
                    </a:srgbClr>
                  </a:outerShdw>
                </a:effectLst>
              </a:rPr>
              <a:t> тинејџера су послали сексуално сугестиван садржај </a:t>
            </a:r>
            <a:r>
              <a:rPr lang="sr-Cyrl-RS" altLang="en-US" b="1">
                <a:effectLst>
                  <a:outerShdw blurRad="38100" dist="38100" dir="2700000" algn="tl">
                    <a:srgbClr val="000000">
                      <a:alpha val="43137"/>
                    </a:srgbClr>
                  </a:outerShdw>
                </a:effectLst>
              </a:rPr>
              <a:t>партнеру,</a:t>
            </a:r>
            <a:endParaRPr lang="en-US" b="1">
              <a:effectLst>
                <a:outerShdw blurRad="38100" dist="38100" dir="2700000" algn="tl">
                  <a:srgbClr val="000000">
                    <a:alpha val="43137"/>
                  </a:srgbClr>
                </a:outerShdw>
              </a:effectLst>
            </a:endParaRPr>
          </a:p>
          <a:p>
            <a:pPr marL="0" indent="0" algn="ctr">
              <a:buNone/>
            </a:pPr>
            <a:r>
              <a:rPr lang="en-US" b="1">
                <a:effectLst>
                  <a:outerShdw blurRad="38100" dist="38100" dir="2700000" algn="tl">
                    <a:srgbClr val="000000">
                      <a:alpha val="43137"/>
                    </a:srgbClr>
                  </a:outerShdw>
                </a:effectLst>
              </a:rPr>
              <a:t>44 тинејџера кажу да је уобичајено да се ове поруке деле са </a:t>
            </a:r>
            <a:r>
              <a:rPr lang="sr-Cyrl-RS" altLang="en-US" b="1">
                <a:effectLst>
                  <a:outerShdw blurRad="38100" dist="38100" dir="2700000" algn="tl">
                    <a:srgbClr val="000000">
                      <a:alpha val="43137"/>
                    </a:srgbClr>
                  </a:outerShdw>
                </a:effectLst>
              </a:rPr>
              <a:t>непознатим примаоцима.</a:t>
            </a:r>
          </a:p>
        </p:txBody>
      </p:sp>
      <p:sp>
        <p:nvSpPr>
          <p:cNvPr id="4" name="Title 3"/>
          <p:cNvSpPr>
            <a:spLocks noGrp="1"/>
          </p:cNvSpPr>
          <p:nvPr>
            <p:ph type="title"/>
          </p:nvPr>
        </p:nvSpPr>
        <p:spPr>
          <a:xfrm>
            <a:off x="2915285" y="189230"/>
            <a:ext cx="6147435" cy="1235075"/>
          </a:xfrm>
        </p:spPr>
        <p:txBody>
          <a:bodyPr>
            <a:noAutofit/>
          </a:bodyPr>
          <a:lstStyle/>
          <a:p>
            <a:r>
              <a:rPr lang="sr-Cyrl-RS" altLang="en-US" sz="3200" b="1"/>
              <a:t>СЕКСТИНГ МЕЂУ ТИНЕЈЏЕРИМА:</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508</Words>
  <Application>Microsoft Office PowerPoint</Application>
  <PresentationFormat>On-screen Show (16:9)</PresentationFormat>
  <Paragraphs>53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ШТА ЈЕ СЕКСТИНГ?  Сексуално насиље на интернету</vt:lpstr>
      <vt:lpstr>ДИГИТАЛНО НАСИЉЕ</vt:lpstr>
      <vt:lpstr>ШТА ЈЕ СЕКСТИНГ?</vt:lpstr>
      <vt:lpstr>КО СУ ЖРТВЕ СЕКСТИНГА?</vt:lpstr>
      <vt:lpstr>РАЗЛОЗИ СЕКСТИНГА:</vt:lpstr>
      <vt:lpstr>КОЈИ СУ РАЗЛОЗИ СЕКСТИНГА? (код младих испитаника)</vt:lpstr>
      <vt:lpstr>ПОСЛЕДИЦЕ СЕКСТИНГА:</vt:lpstr>
      <vt:lpstr>КОЈЕ СУ ПОТЕНЦИЈАЛНЕ ПОСЛЕДИЦЕ СЕКСТИНГА?</vt:lpstr>
      <vt:lpstr>СЕКСТИНГ МЕЂУ ТИНЕЈЏЕРИМА:</vt:lpstr>
      <vt:lpstr>PowerPoint Presentation</vt:lpstr>
      <vt:lpstr>ХВАЛА ВАМ НА ПАЖЊИ!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3</cp:revision>
  <dcterms:created xsi:type="dcterms:W3CDTF">2017-08-01T15:40:00Z</dcterms:created>
  <dcterms:modified xsi:type="dcterms:W3CDTF">2021-02-08T10:14:41Z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